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4" r:id="rId3"/>
    <p:sldId id="295" r:id="rId4"/>
    <p:sldId id="299" r:id="rId5"/>
    <p:sldId id="289" r:id="rId6"/>
    <p:sldId id="298" r:id="rId7"/>
    <p:sldId id="296" r:id="rId8"/>
    <p:sldId id="283" r:id="rId9"/>
    <p:sldId id="271" r:id="rId10"/>
    <p:sldId id="297" r:id="rId11"/>
    <p:sldId id="267" r:id="rId12"/>
    <p:sldId id="273" r:id="rId13"/>
    <p:sldId id="291" r:id="rId14"/>
    <p:sldId id="288" r:id="rId15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6522" autoAdjust="0"/>
  </p:normalViewPr>
  <p:slideViewPr>
    <p:cSldViewPr>
      <p:cViewPr>
        <p:scale>
          <a:sx n="105" d="100"/>
          <a:sy n="105" d="100"/>
        </p:scale>
        <p:origin x="-366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D21D986-9836-4B32-B1F3-0B6CB65A1C7F}" type="datetimeFigureOut">
              <a:rPr lang="en-IN"/>
              <a:pPr>
                <a:defRPr/>
              </a:pPr>
              <a:t>07-11-2024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IN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067DCB7-5D6B-4848-A1AB-95B474807EC6}" type="slidenum">
              <a:rPr lang="en-IN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45935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4D2A7-2794-4641-9604-9FA3D7866166}" type="datetime1">
              <a:rPr lang="en-US"/>
              <a:pPr>
                <a:defRPr/>
              </a:pPr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F09AB5-119B-43AE-933E-67519AD700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E9FC1-E60F-4451-A017-A317513CD3AA}" type="datetime1">
              <a:rPr lang="en-US"/>
              <a:pPr>
                <a:defRPr/>
              </a:pPr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8DAAA9-AEE9-4CD7-B0F2-2230E69834F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096C7-848F-45EF-A048-E4FA99E4BDB2}" type="datetime1">
              <a:rPr lang="en-US"/>
              <a:pPr>
                <a:defRPr/>
              </a:pPr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BCB962-01CC-411D-9612-9558685F1A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C4D67-1D1F-45B4-A4D5-79FEE011DA95}" type="datetime1">
              <a:rPr lang="en-US"/>
              <a:pPr>
                <a:defRPr/>
              </a:pPr>
              <a:t>11/7/2024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915134-CCEF-4CAD-B1A6-B17877287E2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A2074-20FE-47A5-813C-C0955E351526}" type="datetime1">
              <a:rPr lang="en-US"/>
              <a:pPr>
                <a:defRPr/>
              </a:pPr>
              <a:t>11/7/2024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CDC84C-91D2-4A20-A6B4-1259C2E72A9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7EDCD-CF24-40CC-975B-944E4B0A0516}" type="datetime1">
              <a:rPr lang="en-US"/>
              <a:pPr>
                <a:defRPr/>
              </a:pPr>
              <a:t>11/7/2024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17BBD0-41C8-444A-AC4C-350529B6B82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F303C-C9B2-4A36-9120-C122A760DA19}" type="datetime1">
              <a:rPr lang="en-US"/>
              <a:pPr>
                <a:defRPr/>
              </a:pPr>
              <a:t>11/7/2024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6A3FB3-AB2F-47C5-B97D-8E2AADEDDC7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1D18F-BFE5-463C-BBCB-C1AC47A58B1A}" type="datetime1">
              <a:rPr lang="en-US"/>
              <a:pPr>
                <a:defRPr/>
              </a:pPr>
              <a:t>11/7/2024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417611-7EA0-44DA-BCE4-B9F7AA3F495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BC847-5EE1-481C-9D83-9B4760CA80A6}" type="datetime1">
              <a:rPr lang="en-US"/>
              <a:pPr>
                <a:defRPr/>
              </a:pPr>
              <a:t>11/7/2024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7C4AFB-ADBC-4467-8E1E-1D06AC4AE6B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1E455-EA19-4B4A-8538-D5929D03F9C8}" type="datetime1">
              <a:rPr lang="en-US"/>
              <a:pPr>
                <a:defRPr/>
              </a:pPr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3DAF5C-C346-45A7-998F-588324E07CE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EFDFA-EAA6-4A35-93A3-7F63B0DC117E}" type="datetime1">
              <a:rPr lang="en-US"/>
              <a:pPr>
                <a:defRPr/>
              </a:pPr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2BDD18-643E-4D3C-80B4-539F63B2DA5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99D2BDA-75C9-4800-B2CD-EE292BC1357D}" type="datetime1">
              <a:rPr lang="en-US"/>
              <a:pPr>
                <a:defRPr/>
              </a:pPr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A429AF25-3A69-4D4C-ABC3-CC8E073ED7D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 descr="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81000" y="590550"/>
            <a:ext cx="8153400" cy="1143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sz="2400" b="1" dirty="0" err="1">
                <a:solidFill>
                  <a:srgbClr val="FF0000"/>
                </a:solidFill>
                <a:latin typeface="+mn-lt"/>
              </a:rPr>
              <a:t>Shreeyash</a:t>
            </a:r>
            <a:r>
              <a:rPr lang="en-US" sz="2400" b="1" dirty="0">
                <a:solidFill>
                  <a:srgbClr val="FF0000"/>
                </a:solidFill>
                <a:latin typeface="+mn-lt"/>
              </a:rPr>
              <a:t> Institute of Pharmaceutical Education and Research, Aurangabad </a:t>
            </a:r>
          </a:p>
        </p:txBody>
      </p:sp>
      <p:pic>
        <p:nvPicPr>
          <p:cNvPr id="3076" name="Picture 4" descr="https://syiper.syp.ac.in/assets/img/slider/slide2.jpg"/>
          <p:cNvPicPr>
            <a:picLocks noChangeAspect="1" noChangeArrowheads="1"/>
          </p:cNvPicPr>
          <p:nvPr/>
        </p:nvPicPr>
        <p:blipFill>
          <a:blip r:embed="rId3" cstate="print"/>
          <a:srcRect t="2679"/>
          <a:stretch>
            <a:fillRect/>
          </a:stretch>
        </p:blipFill>
        <p:spPr bwMode="auto">
          <a:xfrm>
            <a:off x="533400" y="2016125"/>
            <a:ext cx="4267200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Slide Number Placeholder 1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490B15A-D463-45D6-8990-B1FCE8DBC7B2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 descr="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Box 3"/>
          <p:cNvSpPr txBox="1">
            <a:spLocks noChangeArrowheads="1"/>
          </p:cNvSpPr>
          <p:nvPr/>
        </p:nvSpPr>
        <p:spPr bwMode="auto">
          <a:xfrm>
            <a:off x="685800" y="590550"/>
            <a:ext cx="57912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IN" sz="1600" b="1" dirty="0">
                <a:solidFill>
                  <a:schemeClr val="accent6">
                    <a:lumMod val="75000"/>
                  </a:schemeClr>
                </a:solidFill>
              </a:rPr>
              <a:t>Dr. Ganesh </a:t>
            </a:r>
            <a:r>
              <a:rPr lang="en-IN" sz="1600" b="1" dirty="0" err="1">
                <a:solidFill>
                  <a:schemeClr val="accent6">
                    <a:lumMod val="75000"/>
                  </a:schemeClr>
                </a:solidFill>
              </a:rPr>
              <a:t>Tapadiya</a:t>
            </a:r>
            <a:r>
              <a:rPr lang="en-IN" sz="1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IN" sz="1200" b="1" i="1" dirty="0">
                <a:solidFill>
                  <a:srgbClr val="FF0000"/>
                </a:solidFill>
              </a:rPr>
              <a:t>Principal </a:t>
            </a:r>
            <a:endParaRPr lang="en-US" sz="1200" b="1" i="1" dirty="0">
              <a:solidFill>
                <a:srgbClr val="FF0000"/>
              </a:solidFill>
            </a:endParaRPr>
          </a:p>
        </p:txBody>
      </p:sp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685800" y="1506538"/>
            <a:ext cx="7848600" cy="247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200000"/>
              </a:lnSpc>
            </a:pPr>
            <a:r>
              <a:rPr lang="en-IN" altLang="en-US" sz="1600" b="1"/>
              <a:t>Qualification</a:t>
            </a:r>
            <a:r>
              <a:rPr lang="en-IN" altLang="en-US" sz="1600"/>
              <a:t> – M. Pharma , Ph. D </a:t>
            </a:r>
            <a:endParaRPr lang="en-IN" altLang="en-US" sz="1600" b="1"/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/>
              <a:t>Experience</a:t>
            </a:r>
            <a:r>
              <a:rPr lang="en-IN" altLang="en-US" sz="1600"/>
              <a:t> –  16 Years</a:t>
            </a:r>
            <a:endParaRPr lang="en-IN" altLang="en-US" sz="1600" b="1"/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/>
              <a:t>Paper Published : 54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/>
              <a:t>Book Published: 05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/>
              <a:t>Patent </a:t>
            </a:r>
            <a:r>
              <a:rPr lang="en-US" altLang="en-US" sz="1600"/>
              <a:t>- 02</a:t>
            </a:r>
            <a:endParaRPr lang="en-IN" altLang="en-US" sz="1600"/>
          </a:p>
        </p:txBody>
      </p:sp>
      <p:pic>
        <p:nvPicPr>
          <p:cNvPr id="7176" name="Picture 8" descr="https://syiper.syp.ac.in/assets/img/prinpharmac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819150"/>
            <a:ext cx="2667000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2" name="Slide Number Placeholder 2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54F1BED-7CC8-4C00-9427-C3413F7116A4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81000" y="971550"/>
            <a:ext cx="8153400" cy="588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FF0000"/>
                </a:solidFill>
                <a:latin typeface="+mn-lt"/>
              </a:rPr>
              <a:t>Department of Pharmaceutics</a:t>
            </a:r>
          </a:p>
        </p:txBody>
      </p:sp>
      <p:pic>
        <p:nvPicPr>
          <p:cNvPr id="6149" name="Picture 5" descr="Pharmaceutics – GNCO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885950"/>
            <a:ext cx="453819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5" name="Slide Number Placeholder 1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7D2203C-F142-4380-BEC4-E987FEBFF082}" type="slidenum">
              <a:rPr lang="en-US" altLang="en-US"/>
              <a:pPr/>
              <a:t>3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 descr="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Box 3"/>
          <p:cNvSpPr txBox="1">
            <a:spLocks noChangeArrowheads="1"/>
          </p:cNvSpPr>
          <p:nvPr/>
        </p:nvSpPr>
        <p:spPr bwMode="auto">
          <a:xfrm>
            <a:off x="685800" y="590550"/>
            <a:ext cx="57912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IN" sz="1600" b="1" dirty="0">
                <a:solidFill>
                  <a:schemeClr val="accent6">
                    <a:lumMod val="75000"/>
                  </a:schemeClr>
                </a:solidFill>
              </a:rPr>
              <a:t>Faculty Name - Dr. </a:t>
            </a:r>
            <a:r>
              <a:rPr lang="en-IN" sz="1600" b="1" dirty="0" err="1">
                <a:solidFill>
                  <a:schemeClr val="accent6">
                    <a:lumMod val="75000"/>
                  </a:schemeClr>
                </a:solidFill>
              </a:rPr>
              <a:t>Milind</a:t>
            </a:r>
            <a:r>
              <a:rPr lang="en-IN" sz="1600" b="1" dirty="0">
                <a:solidFill>
                  <a:schemeClr val="accent6">
                    <a:lumMod val="75000"/>
                  </a:schemeClr>
                </a:solidFill>
              </a:rPr>
              <a:t> D. </a:t>
            </a:r>
            <a:r>
              <a:rPr lang="en-IN" sz="1600" b="1" dirty="0" err="1">
                <a:solidFill>
                  <a:schemeClr val="accent6">
                    <a:lumMod val="75000"/>
                  </a:schemeClr>
                </a:solidFill>
              </a:rPr>
              <a:t>Kamble</a:t>
            </a:r>
            <a:endParaRPr lang="en-IN" sz="1600" b="1" dirty="0">
              <a:solidFill>
                <a:schemeClr val="accent6">
                  <a:lumMod val="75000"/>
                </a:schemeClr>
              </a:solidFill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IN" sz="1200" b="1" i="1" dirty="0">
                <a:solidFill>
                  <a:srgbClr val="FF0000"/>
                </a:solidFill>
              </a:rPr>
              <a:t>(</a:t>
            </a:r>
            <a:r>
              <a:rPr lang="en-IN" sz="1200" b="1" i="1" dirty="0" err="1">
                <a:solidFill>
                  <a:srgbClr val="FF0000"/>
                </a:solidFill>
              </a:rPr>
              <a:t>HoD</a:t>
            </a:r>
            <a:r>
              <a:rPr lang="en-IN" sz="1200" b="1" i="1" dirty="0">
                <a:solidFill>
                  <a:srgbClr val="FF0000"/>
                </a:solidFill>
              </a:rPr>
              <a:t> – Pharmaceutics)</a:t>
            </a:r>
            <a:endParaRPr lang="en-US" sz="1200" b="1" i="1" dirty="0">
              <a:solidFill>
                <a:srgbClr val="FF0000"/>
              </a:solidFill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685800" y="1428750"/>
            <a:ext cx="78486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</a:pPr>
            <a:r>
              <a:rPr lang="en-IN" altLang="en-US" sz="1600" b="1"/>
              <a:t>Qualification</a:t>
            </a:r>
            <a:r>
              <a:rPr lang="en-IN" altLang="en-US" sz="1600"/>
              <a:t> – M. Pharma (Bio-pharmaceutics)</a:t>
            </a:r>
          </a:p>
          <a:p>
            <a:pPr algn="just" eaLnBrk="1" hangingPunct="1">
              <a:lnSpc>
                <a:spcPct val="150000"/>
              </a:lnSpc>
            </a:pPr>
            <a:r>
              <a:rPr lang="en-IN" altLang="en-US" sz="1600"/>
              <a:t>	          Ph. D in Pharmaceutics</a:t>
            </a:r>
          </a:p>
          <a:p>
            <a:pPr algn="just" eaLnBrk="1" hangingPunct="1">
              <a:lnSpc>
                <a:spcPct val="150000"/>
              </a:lnSpc>
            </a:pPr>
            <a:endParaRPr lang="en-IN" altLang="en-US" sz="1600" b="1"/>
          </a:p>
          <a:p>
            <a:pPr algn="just" eaLnBrk="1" hangingPunct="1">
              <a:lnSpc>
                <a:spcPct val="150000"/>
              </a:lnSpc>
            </a:pPr>
            <a:r>
              <a:rPr lang="en-IN" altLang="en-US" sz="1600" b="1"/>
              <a:t>Experience</a:t>
            </a:r>
            <a:r>
              <a:rPr lang="en-IN" altLang="en-US" sz="1600"/>
              <a:t> –  15 Years</a:t>
            </a:r>
          </a:p>
          <a:p>
            <a:pPr algn="just" eaLnBrk="1" hangingPunct="1">
              <a:lnSpc>
                <a:spcPct val="150000"/>
              </a:lnSpc>
            </a:pPr>
            <a:endParaRPr lang="en-IN" altLang="en-US" sz="1600" b="1"/>
          </a:p>
          <a:p>
            <a:pPr algn="just" eaLnBrk="1" hangingPunct="1">
              <a:lnSpc>
                <a:spcPct val="150000"/>
              </a:lnSpc>
            </a:pPr>
            <a:r>
              <a:rPr lang="en-IN" altLang="en-US" sz="1600" b="1"/>
              <a:t>Research papers published </a:t>
            </a:r>
            <a:r>
              <a:rPr lang="en-IN" altLang="en-US" sz="1600"/>
              <a:t>: 11</a:t>
            </a:r>
          </a:p>
          <a:p>
            <a:pPr algn="just" eaLnBrk="1" hangingPunct="1">
              <a:lnSpc>
                <a:spcPct val="150000"/>
              </a:lnSpc>
            </a:pPr>
            <a:r>
              <a:rPr lang="en-IN" altLang="en-US" sz="1600"/>
              <a:t> </a:t>
            </a:r>
          </a:p>
          <a:p>
            <a:pPr algn="just" eaLnBrk="1" hangingPunct="1">
              <a:lnSpc>
                <a:spcPct val="150000"/>
              </a:lnSpc>
            </a:pPr>
            <a:r>
              <a:rPr lang="en-IN" altLang="en-US" sz="1600" b="1"/>
              <a:t>Research area </a:t>
            </a:r>
            <a:r>
              <a:rPr lang="en-IN" altLang="en-US" sz="1600"/>
              <a:t>– </a:t>
            </a:r>
            <a:r>
              <a:rPr lang="en-US" altLang="en-US" sz="1600"/>
              <a:t>Drug metabolism and Pharmacokinetics</a:t>
            </a:r>
          </a:p>
        </p:txBody>
      </p:sp>
      <p:pic>
        <p:nvPicPr>
          <p:cNvPr id="6" name="Picture 5" descr="MDK.jpeg"/>
          <p:cNvPicPr>
            <a:picLocks noChangeAspect="1"/>
          </p:cNvPicPr>
          <p:nvPr/>
        </p:nvPicPr>
        <p:blipFill rotWithShape="1">
          <a:blip r:embed="rId3" cstate="print"/>
          <a:srcRect t="8244" r="26316" b="15631"/>
          <a:stretch/>
        </p:blipFill>
        <p:spPr>
          <a:xfrm>
            <a:off x="6477000" y="954088"/>
            <a:ext cx="16002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150" name="Slide Number Placeholder 1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90A3511-01F8-48DB-AE67-9F272D5A0312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 descr="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Box 3"/>
          <p:cNvSpPr txBox="1">
            <a:spLocks noChangeArrowheads="1"/>
          </p:cNvSpPr>
          <p:nvPr/>
        </p:nvSpPr>
        <p:spPr bwMode="auto">
          <a:xfrm>
            <a:off x="685800" y="666750"/>
            <a:ext cx="5791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IN" sz="1600" b="1" dirty="0">
                <a:solidFill>
                  <a:schemeClr val="accent6">
                    <a:lumMod val="75000"/>
                  </a:schemeClr>
                </a:solidFill>
              </a:rPr>
              <a:t>Faculty Name - Mr. </a:t>
            </a:r>
            <a:r>
              <a:rPr lang="en-IN" sz="1600" b="1" dirty="0" err="1">
                <a:solidFill>
                  <a:schemeClr val="accent6">
                    <a:lumMod val="75000"/>
                  </a:schemeClr>
                </a:solidFill>
              </a:rPr>
              <a:t>Vinayak</a:t>
            </a:r>
            <a:r>
              <a:rPr lang="en-IN" sz="1600" b="1" dirty="0">
                <a:solidFill>
                  <a:schemeClr val="accent6">
                    <a:lumMod val="75000"/>
                  </a:schemeClr>
                </a:solidFill>
              </a:rPr>
              <a:t> K. </a:t>
            </a:r>
            <a:r>
              <a:rPr lang="en-IN" sz="1600" b="1" dirty="0" err="1">
                <a:solidFill>
                  <a:schemeClr val="accent6">
                    <a:lumMod val="75000"/>
                  </a:schemeClr>
                </a:solidFill>
              </a:rPr>
              <a:t>Mhaismale</a:t>
            </a:r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172" name="TextBox 4"/>
          <p:cNvSpPr txBox="1">
            <a:spLocks noChangeArrowheads="1"/>
          </p:cNvSpPr>
          <p:nvPr/>
        </p:nvSpPr>
        <p:spPr bwMode="auto">
          <a:xfrm>
            <a:off x="685800" y="1352550"/>
            <a:ext cx="78486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200000"/>
              </a:lnSpc>
            </a:pPr>
            <a:r>
              <a:rPr lang="en-IN" altLang="en-US" sz="1600" b="1" dirty="0"/>
              <a:t>Qualification –</a:t>
            </a:r>
            <a:r>
              <a:rPr lang="en-IN" altLang="en-US" sz="1600" dirty="0"/>
              <a:t> </a:t>
            </a:r>
            <a:r>
              <a:rPr lang="en-IN" altLang="en-US" sz="1600" dirty="0" err="1"/>
              <a:t>M.Pharma</a:t>
            </a:r>
            <a:r>
              <a:rPr lang="en-IN" altLang="en-US" sz="1600" dirty="0"/>
              <a:t> (Pharmaceutics)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dirty="0"/>
              <a:t>	          </a:t>
            </a:r>
            <a:r>
              <a:rPr lang="en-IN" altLang="en-US" sz="1600" dirty="0" err="1"/>
              <a:t>Ph.D</a:t>
            </a:r>
            <a:r>
              <a:rPr lang="en-IN" altLang="en-US" sz="1600" dirty="0"/>
              <a:t> in Pharmaceutics </a:t>
            </a:r>
            <a:r>
              <a:rPr lang="en-US" altLang="en-US" sz="1600" dirty="0"/>
              <a:t>(Pursuing)</a:t>
            </a:r>
            <a:endParaRPr lang="en-IN" altLang="en-US" sz="1600" dirty="0"/>
          </a:p>
          <a:p>
            <a:pPr algn="just" eaLnBrk="1" hangingPunct="1">
              <a:lnSpc>
                <a:spcPct val="200000"/>
              </a:lnSpc>
            </a:pPr>
            <a:endParaRPr lang="en-IN" altLang="en-US" sz="1600" b="1" dirty="0"/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 dirty="0"/>
              <a:t>Experience – </a:t>
            </a:r>
            <a:r>
              <a:rPr lang="en-IN" altLang="en-US" sz="1600" dirty="0"/>
              <a:t>10 Years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 dirty="0"/>
              <a:t>Research area - </a:t>
            </a:r>
            <a:r>
              <a:rPr lang="en-US" altLang="en-US" sz="1600" dirty="0"/>
              <a:t>Novel drug delivery system formulation and development.</a:t>
            </a:r>
          </a:p>
        </p:txBody>
      </p:sp>
      <p:pic>
        <p:nvPicPr>
          <p:cNvPr id="7173" name="Picture 4" descr="VM.jpg"/>
          <p:cNvPicPr>
            <a:picLocks noChangeAspect="1"/>
          </p:cNvPicPr>
          <p:nvPr/>
        </p:nvPicPr>
        <p:blipFill>
          <a:blip r:embed="rId3" cstate="print"/>
          <a:srcRect t="3999"/>
          <a:stretch>
            <a:fillRect/>
          </a:stretch>
        </p:blipFill>
        <p:spPr bwMode="auto">
          <a:xfrm>
            <a:off x="6400800" y="74295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4" name="TextBox 3"/>
          <p:cNvSpPr txBox="1">
            <a:spLocks noChangeArrowheads="1"/>
          </p:cNvSpPr>
          <p:nvPr/>
        </p:nvSpPr>
        <p:spPr bwMode="auto">
          <a:xfrm>
            <a:off x="685800" y="4248150"/>
            <a:ext cx="5105400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1400" b="1" i="1">
                <a:solidFill>
                  <a:srgbClr val="FF0000"/>
                </a:solidFill>
              </a:rPr>
              <a:t>Practical -  Internal exam incharge</a:t>
            </a:r>
          </a:p>
        </p:txBody>
      </p:sp>
      <p:sp>
        <p:nvSpPr>
          <p:cNvPr id="7175" name="Slide Number Placeholder 1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A527D0E-CFF6-4D1A-A872-DADAAD2DB426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 descr="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525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Box 3"/>
          <p:cNvSpPr txBox="1">
            <a:spLocks noChangeArrowheads="1"/>
          </p:cNvSpPr>
          <p:nvPr/>
        </p:nvSpPr>
        <p:spPr bwMode="auto">
          <a:xfrm>
            <a:off x="685800" y="666750"/>
            <a:ext cx="5791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IN" sz="1600" b="1" dirty="0">
                <a:solidFill>
                  <a:schemeClr val="accent6">
                    <a:lumMod val="75000"/>
                  </a:schemeClr>
                </a:solidFill>
              </a:rPr>
              <a:t>Faculty Name – Ms. Rashmi </a:t>
            </a:r>
            <a:r>
              <a:rPr lang="en-IN" sz="1600" b="1" dirty="0" err="1">
                <a:solidFill>
                  <a:schemeClr val="accent6">
                    <a:lumMod val="75000"/>
                  </a:schemeClr>
                </a:solidFill>
              </a:rPr>
              <a:t>Tambare</a:t>
            </a:r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220" name="TextBox 4"/>
          <p:cNvSpPr txBox="1">
            <a:spLocks noChangeArrowheads="1"/>
          </p:cNvSpPr>
          <p:nvPr/>
        </p:nvSpPr>
        <p:spPr bwMode="auto">
          <a:xfrm>
            <a:off x="685800" y="1352550"/>
            <a:ext cx="800100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en-IN" altLang="en-US" sz="1600" b="1" dirty="0"/>
              <a:t>Qualification</a:t>
            </a:r>
            <a:r>
              <a:rPr lang="en-IN" altLang="en-US" sz="1600" dirty="0"/>
              <a:t> – </a:t>
            </a:r>
            <a:r>
              <a:rPr lang="en-IN" altLang="en-US" sz="1600" dirty="0" err="1"/>
              <a:t>M.Pharma</a:t>
            </a:r>
            <a:r>
              <a:rPr lang="en-IN" altLang="en-US" sz="1600" dirty="0"/>
              <a:t> (Pharmaceutics)</a:t>
            </a:r>
            <a:r>
              <a:rPr lang="en-US" altLang="en-US" sz="1600" dirty="0"/>
              <a:t> </a:t>
            </a:r>
          </a:p>
          <a:p>
            <a:pPr eaLnBrk="1" hangingPunct="1">
              <a:lnSpc>
                <a:spcPct val="200000"/>
              </a:lnSpc>
            </a:pPr>
            <a:r>
              <a:rPr lang="en-US" altLang="en-US" sz="1600" dirty="0"/>
              <a:t>	          PhD (Pursuing) (BAMU, </a:t>
            </a:r>
            <a:r>
              <a:rPr lang="en-US" altLang="en-US" sz="1600" dirty="0" err="1"/>
              <a:t>A’bad</a:t>
            </a:r>
            <a:r>
              <a:rPr lang="en-US" altLang="en-US" sz="1600" dirty="0"/>
              <a:t>)</a:t>
            </a:r>
            <a:endParaRPr lang="en-IN" altLang="en-US" sz="1600" dirty="0"/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 dirty="0"/>
              <a:t>Experience – </a:t>
            </a:r>
            <a:r>
              <a:rPr lang="en-IN" altLang="en-US" sz="1600" dirty="0" smtClean="0"/>
              <a:t>08 </a:t>
            </a:r>
            <a:r>
              <a:rPr lang="en-IN" altLang="en-US" sz="1600" dirty="0"/>
              <a:t>Years 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 dirty="0"/>
              <a:t>Research paper p</a:t>
            </a:r>
            <a:r>
              <a:rPr lang="en-IN" altLang="en-US" sz="1600" dirty="0"/>
              <a:t>ublished : </a:t>
            </a:r>
            <a:r>
              <a:rPr lang="en-IN" altLang="en-US" sz="1600" dirty="0" smtClean="0"/>
              <a:t>05</a:t>
            </a:r>
            <a:endParaRPr lang="en-IN" altLang="en-US" sz="1600" dirty="0"/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 dirty="0"/>
              <a:t>Research area </a:t>
            </a:r>
            <a:r>
              <a:rPr lang="en-IN" altLang="en-US" sz="1600" dirty="0"/>
              <a:t>– </a:t>
            </a:r>
            <a:r>
              <a:rPr lang="en-IN" altLang="en-US" sz="1600" dirty="0" err="1"/>
              <a:t>Nanoparticulate</a:t>
            </a:r>
            <a:r>
              <a:rPr lang="en-IN" altLang="en-US" sz="1600" dirty="0"/>
              <a:t> drug delivery system, Depot drug delivery System </a:t>
            </a:r>
            <a:endParaRPr lang="en-US" altLang="en-US" sz="1600" dirty="0"/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 dirty="0"/>
              <a:t>Achievements –</a:t>
            </a:r>
            <a:r>
              <a:rPr lang="en-IN" altLang="en-US" sz="1600" dirty="0"/>
              <a:t> Appreciated as a Team manager of BATU for “</a:t>
            </a:r>
            <a:r>
              <a:rPr lang="en-IN" altLang="en-US" sz="1600" dirty="0" err="1"/>
              <a:t>Avishkar</a:t>
            </a:r>
            <a:r>
              <a:rPr lang="en-IN" altLang="en-US" sz="1600" dirty="0"/>
              <a:t> 2023”</a:t>
            </a:r>
            <a:endParaRPr lang="en-US" altLang="en-US" sz="1600" dirty="0"/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dirty="0"/>
              <a:t>Nominated as women leaders / Qualified GPAT (2014) (2017) Qualified PET (2020)</a:t>
            </a:r>
          </a:p>
        </p:txBody>
      </p:sp>
      <p:pic>
        <p:nvPicPr>
          <p:cNvPr id="9221" name="Picture 5" descr="_0770.jpg"/>
          <p:cNvPicPr>
            <a:picLocks noChangeAspect="1"/>
          </p:cNvPicPr>
          <p:nvPr/>
        </p:nvPicPr>
        <p:blipFill>
          <a:blip r:embed="rId3" cstate="print"/>
          <a:srcRect b="18384"/>
          <a:stretch>
            <a:fillRect/>
          </a:stretch>
        </p:blipFill>
        <p:spPr bwMode="auto">
          <a:xfrm>
            <a:off x="6443663" y="704850"/>
            <a:ext cx="1828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Slide Number Placeholder 1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C7112B6-C443-483E-BA6B-C416047E11BF}" type="slidenum">
              <a:rPr lang="en-US" altLang="en-US"/>
              <a:pPr/>
              <a:t>6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 descr="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57200" y="868363"/>
            <a:ext cx="8153400" cy="588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FF0000"/>
                </a:solidFill>
                <a:latin typeface="+mn-lt"/>
              </a:rPr>
              <a:t>Department of Pharmaceutical Chemistry</a:t>
            </a:r>
          </a:p>
        </p:txBody>
      </p:sp>
      <p:pic>
        <p:nvPicPr>
          <p:cNvPr id="13317" name="Picture 5" descr="Medicinal Chemistry Solutions | Water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885950"/>
            <a:ext cx="3810000" cy="23894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293" name="Slide Number Placeholder 1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7A8FB94-DDC2-4809-9AAC-CFD4063D5678}" type="slidenum">
              <a:rPr lang="en-US" altLang="en-US"/>
              <a:pPr/>
              <a:t>7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 descr="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Box 3"/>
          <p:cNvSpPr txBox="1">
            <a:spLocks noChangeArrowheads="1"/>
          </p:cNvSpPr>
          <p:nvPr/>
        </p:nvSpPr>
        <p:spPr bwMode="auto">
          <a:xfrm>
            <a:off x="457200" y="309563"/>
            <a:ext cx="579120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IN" sz="1600" b="1" dirty="0">
                <a:solidFill>
                  <a:schemeClr val="accent6">
                    <a:lumMod val="75000"/>
                  </a:schemeClr>
                </a:solidFill>
              </a:rPr>
              <a:t>Faculty Name - Dr. </a:t>
            </a:r>
            <a:r>
              <a:rPr lang="en-IN" sz="1600" b="1" dirty="0" err="1">
                <a:solidFill>
                  <a:schemeClr val="accent6">
                    <a:lumMod val="75000"/>
                  </a:schemeClr>
                </a:solidFill>
              </a:rPr>
              <a:t>Mangesh</a:t>
            </a:r>
            <a:r>
              <a:rPr lang="en-IN" sz="1600" b="1" dirty="0">
                <a:solidFill>
                  <a:schemeClr val="accent6">
                    <a:lumMod val="75000"/>
                  </a:schemeClr>
                </a:solidFill>
              </a:rPr>
              <a:t> S. </a:t>
            </a:r>
            <a:r>
              <a:rPr lang="en-IN" sz="1600" b="1" dirty="0" err="1">
                <a:solidFill>
                  <a:schemeClr val="accent6">
                    <a:lumMod val="75000"/>
                  </a:schemeClr>
                </a:solidFill>
              </a:rPr>
              <a:t>Ghodke</a:t>
            </a:r>
            <a:endParaRPr lang="en-IN" sz="1600" b="1" dirty="0">
              <a:solidFill>
                <a:schemeClr val="accent6">
                  <a:lumMod val="75000"/>
                </a:schemeClr>
              </a:solidFill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IN" sz="1200" b="1" i="1" dirty="0">
                <a:solidFill>
                  <a:srgbClr val="FF0000"/>
                </a:solidFill>
              </a:rPr>
              <a:t>(</a:t>
            </a:r>
            <a:r>
              <a:rPr lang="en-IN" sz="1200" b="1" i="1" dirty="0" err="1">
                <a:solidFill>
                  <a:srgbClr val="FF0000"/>
                </a:solidFill>
              </a:rPr>
              <a:t>HoD</a:t>
            </a:r>
            <a:r>
              <a:rPr lang="en-IN" sz="1200" b="1" i="1" dirty="0">
                <a:solidFill>
                  <a:srgbClr val="FF0000"/>
                </a:solidFill>
              </a:rPr>
              <a:t> – Pharmaceutical Chemistry)</a:t>
            </a:r>
            <a:endParaRPr lang="en-US" sz="1200" b="1" i="1" dirty="0">
              <a:solidFill>
                <a:srgbClr val="FF0000"/>
              </a:solidFill>
            </a:endParaRPr>
          </a:p>
        </p:txBody>
      </p:sp>
      <p:sp>
        <p:nvSpPr>
          <p:cNvPr id="13316" name="TextBox 4"/>
          <p:cNvSpPr txBox="1">
            <a:spLocks noChangeArrowheads="1"/>
          </p:cNvSpPr>
          <p:nvPr/>
        </p:nvSpPr>
        <p:spPr bwMode="auto">
          <a:xfrm>
            <a:off x="457200" y="1047750"/>
            <a:ext cx="8839200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200000"/>
              </a:lnSpc>
            </a:pPr>
            <a:r>
              <a:rPr lang="en-IN" altLang="en-US" sz="1600" b="1"/>
              <a:t>Qualification</a:t>
            </a:r>
            <a:r>
              <a:rPr lang="en-IN" altLang="en-US" sz="1600"/>
              <a:t> – M. Pharma (Pharma Chemistry)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/>
              <a:t>	          Ph. D in Pharma Chemistry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/>
              <a:t>Experience </a:t>
            </a:r>
            <a:r>
              <a:rPr lang="en-IN" altLang="en-US" sz="1600"/>
              <a:t>– 17 Years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/>
              <a:t>Research paper published </a:t>
            </a:r>
            <a:r>
              <a:rPr lang="en-IN" altLang="en-US" sz="1600"/>
              <a:t>: 24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/>
              <a:t>Book published :</a:t>
            </a:r>
            <a:r>
              <a:rPr lang="en-IN" altLang="en-US" sz="1600"/>
              <a:t>– </a:t>
            </a:r>
            <a:r>
              <a:rPr lang="en-IN" altLang="en-US" sz="1400"/>
              <a:t>1) </a:t>
            </a:r>
            <a:r>
              <a:rPr lang="en-US" altLang="en-US" sz="1400"/>
              <a:t>Synthesis of Essential Medicinal Compounds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400"/>
              <a:t>2) Design, Synthesis &amp; Pharmacological screening of some Nitrogen, Sulphur containing novel Heterocycles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/>
              <a:t>Research area </a:t>
            </a:r>
            <a:r>
              <a:rPr lang="en-IN" altLang="en-US" sz="1600"/>
              <a:t>- </a:t>
            </a:r>
            <a:r>
              <a:rPr lang="en-US" altLang="en-US" sz="1600"/>
              <a:t>Synthetic Medicinal Chemistry, Nervous System area related work </a:t>
            </a:r>
          </a:p>
          <a:p>
            <a:pPr algn="just" eaLnBrk="1" hangingPunct="1">
              <a:lnSpc>
                <a:spcPct val="200000"/>
              </a:lnSpc>
            </a:pPr>
            <a:r>
              <a:rPr lang="en-US" altLang="en-US" sz="1600" b="1"/>
              <a:t>Achievements – </a:t>
            </a:r>
            <a:r>
              <a:rPr lang="en-US" altLang="en-US" sz="1600"/>
              <a:t>GPAT 2019 (Percentile - 97%)</a:t>
            </a:r>
          </a:p>
        </p:txBody>
      </p:sp>
      <p:pic>
        <p:nvPicPr>
          <p:cNvPr id="13317" name="Picture 4" descr="1694583509747 (1).png"/>
          <p:cNvPicPr>
            <a:picLocks noChangeAspect="1"/>
          </p:cNvPicPr>
          <p:nvPr/>
        </p:nvPicPr>
        <p:blipFill>
          <a:blip r:embed="rId3" cstate="print"/>
          <a:srcRect l="8331" r="4167" b="16592"/>
          <a:stretch>
            <a:fillRect/>
          </a:stretch>
        </p:blipFill>
        <p:spPr bwMode="auto">
          <a:xfrm>
            <a:off x="6553200" y="735013"/>
            <a:ext cx="1600200" cy="153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Slide Number Placeholder 1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3DE0EDB-FDE3-40F5-890B-753FB8EF72A1}" type="slidenum">
              <a:rPr lang="en-US" altLang="en-US"/>
              <a:pPr/>
              <a:t>8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 descr="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Box 3"/>
          <p:cNvSpPr txBox="1">
            <a:spLocks noChangeArrowheads="1"/>
          </p:cNvSpPr>
          <p:nvPr/>
        </p:nvSpPr>
        <p:spPr bwMode="auto">
          <a:xfrm>
            <a:off x="609600" y="361950"/>
            <a:ext cx="5791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IN" sz="1600" b="1" dirty="0">
                <a:solidFill>
                  <a:schemeClr val="accent6">
                    <a:lumMod val="75000"/>
                  </a:schemeClr>
                </a:solidFill>
              </a:rPr>
              <a:t>Faculty Name - </a:t>
            </a:r>
            <a:r>
              <a:rPr lang="en-IN" sz="1600" b="1" dirty="0" err="1" smtClean="0">
                <a:solidFill>
                  <a:schemeClr val="accent6">
                    <a:lumMod val="75000"/>
                  </a:schemeClr>
                </a:solidFill>
              </a:rPr>
              <a:t>Dr</a:t>
            </a:r>
            <a:r>
              <a:rPr lang="en-IN" sz="1600" b="1" dirty="0" err="1">
                <a:solidFill>
                  <a:schemeClr val="accent6">
                    <a:lumMod val="75000"/>
                  </a:schemeClr>
                </a:solidFill>
              </a:rPr>
              <a:t>.</a:t>
            </a:r>
            <a:r>
              <a:rPr lang="en-IN" sz="1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N" sz="1600" b="1" dirty="0" err="1">
                <a:solidFill>
                  <a:schemeClr val="accent6">
                    <a:lumMod val="75000"/>
                  </a:schemeClr>
                </a:solidFill>
              </a:rPr>
              <a:t>Sachin</a:t>
            </a:r>
            <a:r>
              <a:rPr lang="en-IN" sz="1600" b="1" dirty="0">
                <a:solidFill>
                  <a:schemeClr val="accent6">
                    <a:lumMod val="75000"/>
                  </a:schemeClr>
                </a:solidFill>
              </a:rPr>
              <a:t> A. </a:t>
            </a:r>
            <a:r>
              <a:rPr lang="en-IN" sz="1600" b="1" dirty="0" err="1">
                <a:solidFill>
                  <a:schemeClr val="accent6">
                    <a:lumMod val="75000"/>
                  </a:schemeClr>
                </a:solidFill>
              </a:rPr>
              <a:t>Dhawale</a:t>
            </a:r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533400" y="777875"/>
            <a:ext cx="82296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200000"/>
              </a:lnSpc>
            </a:pPr>
            <a:r>
              <a:rPr lang="en-IN" altLang="en-US" sz="1600" b="1" dirty="0"/>
              <a:t>Qualification</a:t>
            </a:r>
            <a:r>
              <a:rPr lang="en-IN" altLang="en-US" sz="1600" dirty="0"/>
              <a:t> – </a:t>
            </a:r>
            <a:r>
              <a:rPr lang="en-US" altLang="en-US" sz="1600" dirty="0"/>
              <a:t>M. Pharm. (Pharmaceutical Chemistry), </a:t>
            </a:r>
          </a:p>
          <a:p>
            <a:pPr algn="just" eaLnBrk="1" hangingPunct="1">
              <a:lnSpc>
                <a:spcPct val="200000"/>
              </a:lnSpc>
            </a:pPr>
            <a:r>
              <a:rPr lang="en-US" altLang="en-US" sz="1600" dirty="0"/>
              <a:t>	        DST-Research Scholar Ph.D. (Pursuing)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 dirty="0"/>
              <a:t>Experience</a:t>
            </a:r>
            <a:r>
              <a:rPr lang="en-IN" altLang="en-US" sz="1600" dirty="0"/>
              <a:t> – </a:t>
            </a:r>
            <a:r>
              <a:rPr lang="en-IN" altLang="en-US" sz="1600" dirty="0" smtClean="0"/>
              <a:t>08 </a:t>
            </a:r>
            <a:r>
              <a:rPr lang="en-IN" altLang="en-US" sz="1600" dirty="0"/>
              <a:t>Years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 dirty="0"/>
              <a:t>Research paper published </a:t>
            </a:r>
            <a:r>
              <a:rPr lang="en-IN" altLang="en-US" sz="1600" dirty="0"/>
              <a:t>: 22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 dirty="0"/>
              <a:t>Research area – </a:t>
            </a:r>
            <a:r>
              <a:rPr lang="en-US" altLang="en-US" sz="1600" dirty="0"/>
              <a:t>Designing of Novel NCE, Anticancer studies, </a:t>
            </a:r>
          </a:p>
          <a:p>
            <a:pPr algn="just" eaLnBrk="1" hangingPunct="1">
              <a:lnSpc>
                <a:spcPct val="200000"/>
              </a:lnSpc>
            </a:pPr>
            <a:r>
              <a:rPr lang="en-US" altLang="en-US" sz="1600" dirty="0"/>
              <a:t>	             Advanced  Computational Studies and drug design.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 dirty="0"/>
              <a:t>Awards </a:t>
            </a:r>
            <a:r>
              <a:rPr lang="en-IN" altLang="en-US" sz="1600" dirty="0"/>
              <a:t>- </a:t>
            </a:r>
            <a:r>
              <a:rPr lang="en-US" altLang="en-US" sz="1600" dirty="0"/>
              <a:t>Recipient of GOLD medal in research competition - </a:t>
            </a:r>
            <a:r>
              <a:rPr lang="en-US" altLang="en-US" sz="1600" dirty="0" err="1"/>
              <a:t>Avishkar</a:t>
            </a:r>
            <a:r>
              <a:rPr lang="en-US" altLang="en-US" sz="1600" dirty="0"/>
              <a:t> 2023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 dirty="0"/>
              <a:t>Achievements - </a:t>
            </a:r>
            <a:r>
              <a:rPr lang="en-US" altLang="en-US" sz="1600" dirty="0"/>
              <a:t>Recipient of First prize winner in the international conference-2022.</a:t>
            </a:r>
          </a:p>
        </p:txBody>
      </p:sp>
      <p:pic>
        <p:nvPicPr>
          <p:cNvPr id="17413" name="Picture 4" descr="Mr. Sachin Dhawale.jpeg"/>
          <p:cNvPicPr>
            <a:picLocks noChangeAspect="1"/>
          </p:cNvPicPr>
          <p:nvPr/>
        </p:nvPicPr>
        <p:blipFill>
          <a:blip r:embed="rId3" cstate="print"/>
          <a:srcRect b="20833"/>
          <a:stretch>
            <a:fillRect/>
          </a:stretch>
        </p:blipFill>
        <p:spPr bwMode="auto">
          <a:xfrm>
            <a:off x="6400800" y="438150"/>
            <a:ext cx="182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Box 3"/>
          <p:cNvSpPr txBox="1">
            <a:spLocks noChangeArrowheads="1"/>
          </p:cNvSpPr>
          <p:nvPr/>
        </p:nvSpPr>
        <p:spPr bwMode="auto">
          <a:xfrm>
            <a:off x="609600" y="4705350"/>
            <a:ext cx="1752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400" b="1" i="1">
                <a:solidFill>
                  <a:srgbClr val="FF0000"/>
                </a:solidFill>
              </a:rPr>
              <a:t>Sports Incharge</a:t>
            </a:r>
          </a:p>
        </p:txBody>
      </p:sp>
      <p:sp>
        <p:nvSpPr>
          <p:cNvPr id="17415" name="Slide Number Placeholder 1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85ABC8A-64DE-459F-93CB-181D2C66C26E}" type="slidenum">
              <a:rPr lang="en-US" altLang="en-US"/>
              <a:pPr/>
              <a:t>9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 descr="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81000" y="971550"/>
            <a:ext cx="81534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FF0000"/>
                </a:solidFill>
                <a:latin typeface="+mn-lt"/>
              </a:rPr>
              <a:t>Department of Quality Assurance </a:t>
            </a:r>
          </a:p>
        </p:txBody>
      </p:sp>
      <p:sp>
        <p:nvSpPr>
          <p:cNvPr id="19460" name="AutoShape 5" descr="Pharmaceutical Quality Management System (QMS) - SimplerQM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9461" name="AutoShape 7" descr="Pharmaceutical Quality Management System (QMS) - SimplerQM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9465" name="Picture 9" descr="Quality Factors for Active Pharmaceutical Ingredients - Mankind Pharma -  Mankind Pharma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457200" y="1809750"/>
            <a:ext cx="4800600" cy="288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463" name="Slide Number Placeholder 1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62505BA-AD03-4D03-BA65-BFB7ED1300F7}" type="slidenum">
              <a:rPr lang="en-US" altLang="en-US"/>
              <a:pPr/>
              <a:t>10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" descr="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6988" y="0"/>
            <a:ext cx="9144001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Box 3"/>
          <p:cNvSpPr txBox="1">
            <a:spLocks noChangeArrowheads="1"/>
          </p:cNvSpPr>
          <p:nvPr/>
        </p:nvSpPr>
        <p:spPr bwMode="auto">
          <a:xfrm>
            <a:off x="685800" y="361950"/>
            <a:ext cx="5791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IN" sz="1600" b="1" dirty="0">
                <a:solidFill>
                  <a:schemeClr val="accent6">
                    <a:lumMod val="75000"/>
                  </a:schemeClr>
                </a:solidFill>
              </a:rPr>
              <a:t>Faculty Name -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Dr.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</a:rPr>
              <a:t>Vishal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 C. Gurumukhi</a:t>
            </a:r>
          </a:p>
          <a:p>
            <a:pPr eaLnBrk="1" hangingPunct="1">
              <a:defRPr/>
            </a:pPr>
            <a:endParaRPr lang="en-IN" sz="1200" b="1" i="1" dirty="0">
              <a:solidFill>
                <a:srgbClr val="FF0000"/>
              </a:solidFill>
            </a:endParaRPr>
          </a:p>
          <a:p>
            <a:pPr eaLnBrk="1" hangingPunct="1">
              <a:defRPr/>
            </a:pPr>
            <a:r>
              <a:rPr lang="en-IN" sz="1200" b="1" i="1" dirty="0">
                <a:solidFill>
                  <a:srgbClr val="FF0000"/>
                </a:solidFill>
              </a:rPr>
              <a:t>(</a:t>
            </a:r>
            <a:r>
              <a:rPr lang="en-IN" sz="1200" b="1" i="1" dirty="0" err="1">
                <a:solidFill>
                  <a:srgbClr val="FF0000"/>
                </a:solidFill>
              </a:rPr>
              <a:t>HoD</a:t>
            </a:r>
            <a:r>
              <a:rPr lang="en-IN" sz="1200" b="1" i="1" dirty="0">
                <a:solidFill>
                  <a:srgbClr val="FF0000"/>
                </a:solidFill>
              </a:rPr>
              <a:t> – Quality Assurance, Pharmacology Pharmacognosy,)</a:t>
            </a:r>
            <a:endParaRPr lang="en-US" sz="1200" b="1" i="1" dirty="0">
              <a:solidFill>
                <a:srgbClr val="FF0000"/>
              </a:solidFill>
            </a:endParaRPr>
          </a:p>
        </p:txBody>
      </p:sp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685800" y="1047750"/>
            <a:ext cx="8458200" cy="395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200000"/>
              </a:lnSpc>
            </a:pPr>
            <a:r>
              <a:rPr lang="en-IN" altLang="en-US" sz="1600" b="1" dirty="0"/>
              <a:t>Qualification</a:t>
            </a:r>
            <a:r>
              <a:rPr lang="en-IN" altLang="en-US" sz="1600" dirty="0"/>
              <a:t> – </a:t>
            </a:r>
            <a:r>
              <a:rPr lang="en-US" altLang="en-US" sz="1600" dirty="0"/>
              <a:t>M. Pharm. (Quality Assurance), </a:t>
            </a:r>
          </a:p>
          <a:p>
            <a:pPr algn="just" eaLnBrk="1" hangingPunct="1">
              <a:lnSpc>
                <a:spcPct val="200000"/>
              </a:lnSpc>
            </a:pPr>
            <a:r>
              <a:rPr lang="en-US" altLang="en-US" sz="1600" dirty="0"/>
              <a:t>	          Ph. D. (Pharmaceutical Science)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 dirty="0"/>
              <a:t>Experience</a:t>
            </a:r>
            <a:r>
              <a:rPr lang="en-IN" altLang="en-US" sz="1600" dirty="0"/>
              <a:t> – 15 Years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 dirty="0"/>
              <a:t>Research paper published </a:t>
            </a:r>
            <a:r>
              <a:rPr lang="en-IN" altLang="en-US" sz="1600" dirty="0"/>
              <a:t>: Total (International 07/ National 07)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dirty="0">
                <a:solidFill>
                  <a:srgbClr val="FF0000"/>
                </a:solidFill>
              </a:rPr>
              <a:t>Total Impact factor: 26.79</a:t>
            </a:r>
          </a:p>
          <a:p>
            <a:pPr eaLnBrk="1" hangingPunct="1">
              <a:lnSpc>
                <a:spcPct val="200000"/>
              </a:lnSpc>
            </a:pPr>
            <a:r>
              <a:rPr lang="en-IN" altLang="en-US" sz="1600" dirty="0"/>
              <a:t>Book chapter published: 3</a:t>
            </a:r>
          </a:p>
          <a:p>
            <a:pPr eaLnBrk="1" hangingPunct="1">
              <a:lnSpc>
                <a:spcPct val="200000"/>
              </a:lnSpc>
            </a:pPr>
            <a:r>
              <a:rPr lang="en-IN" altLang="en-US" sz="1600" i="1" dirty="0"/>
              <a:t>Book published: 1 (Pharmacy Practice)</a:t>
            </a:r>
            <a:endParaRPr lang="en-US" altLang="en-US" sz="1400" i="1" dirty="0"/>
          </a:p>
          <a:p>
            <a:pPr eaLnBrk="1" hangingPunct="1">
              <a:lnSpc>
                <a:spcPct val="200000"/>
              </a:lnSpc>
            </a:pPr>
            <a:r>
              <a:rPr lang="en-IN" altLang="en-US" sz="1600" b="1" dirty="0"/>
              <a:t>Research area – </a:t>
            </a:r>
            <a:r>
              <a:rPr lang="en-US" altLang="en-US" sz="1600" dirty="0" err="1"/>
              <a:t>Nano</a:t>
            </a:r>
            <a:r>
              <a:rPr lang="en-US" altLang="en-US" sz="1600" dirty="0"/>
              <a:t>-particulate drug delivery system,  </a:t>
            </a:r>
            <a:r>
              <a:rPr lang="en-US" altLang="en-US" sz="1600" dirty="0" err="1"/>
              <a:t>Nano</a:t>
            </a:r>
            <a:r>
              <a:rPr lang="en-US" altLang="en-US" sz="1600" dirty="0"/>
              <a:t>-emulsion,  </a:t>
            </a:r>
            <a:r>
              <a:rPr lang="en-US" altLang="en-US" sz="1600" dirty="0" err="1"/>
              <a:t>Nanosuspension</a:t>
            </a:r>
            <a:endParaRPr lang="en-US" altLang="en-US" sz="1600" dirty="0"/>
          </a:p>
        </p:txBody>
      </p:sp>
      <p:pic>
        <p:nvPicPr>
          <p:cNvPr id="20485" name="Picture 4" descr="V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74295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Slide Number Placeholder 1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26A17D1-8169-4295-BBA7-B3B1A1BAA549}" type="slidenum">
              <a:rPr lang="en-US" altLang="en-US"/>
              <a:pPr/>
              <a:t>11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 descr="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113" y="-30163"/>
            <a:ext cx="9144001" cy="5143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Box 3"/>
          <p:cNvSpPr txBox="1">
            <a:spLocks noChangeArrowheads="1"/>
          </p:cNvSpPr>
          <p:nvPr/>
        </p:nvSpPr>
        <p:spPr bwMode="auto">
          <a:xfrm>
            <a:off x="685800" y="666750"/>
            <a:ext cx="5791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IN" sz="1600" b="1" dirty="0">
                <a:solidFill>
                  <a:schemeClr val="accent6">
                    <a:lumMod val="75000"/>
                  </a:schemeClr>
                </a:solidFill>
              </a:rPr>
              <a:t>Faculty Name: Mr. </a:t>
            </a:r>
            <a:r>
              <a:rPr lang="en-IN" sz="1600" b="1" dirty="0" err="1">
                <a:solidFill>
                  <a:schemeClr val="accent6">
                    <a:lumMod val="75000"/>
                  </a:schemeClr>
                </a:solidFill>
              </a:rPr>
              <a:t>Tushar</a:t>
            </a:r>
            <a:r>
              <a:rPr lang="en-IN" sz="1600" b="1" dirty="0">
                <a:solidFill>
                  <a:schemeClr val="accent6">
                    <a:lumMod val="75000"/>
                  </a:schemeClr>
                </a:solidFill>
              </a:rPr>
              <a:t> Joshi </a:t>
            </a:r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685800" y="1047750"/>
            <a:ext cx="6705600" cy="247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200000"/>
              </a:lnSpc>
            </a:pPr>
            <a:r>
              <a:rPr lang="en-IN" altLang="en-US" sz="1600" b="1"/>
              <a:t>Qualification</a:t>
            </a:r>
            <a:r>
              <a:rPr lang="en-IN" altLang="en-US" sz="1600"/>
              <a:t> – M.Pharma (QA)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/>
              <a:t>Experience </a:t>
            </a:r>
            <a:r>
              <a:rPr lang="en-IN" altLang="en-US" sz="1600"/>
              <a:t>– 08 Years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/>
              <a:t>Research paper published </a:t>
            </a:r>
            <a:r>
              <a:rPr lang="en-IN" altLang="en-US" sz="1600"/>
              <a:t>: 03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/>
              <a:t>Research area </a:t>
            </a:r>
            <a:r>
              <a:rPr lang="en-IN" altLang="en-US" sz="1600"/>
              <a:t>– </a:t>
            </a:r>
            <a:r>
              <a:rPr lang="en-US" altLang="en-US" sz="1600"/>
              <a:t>Formulation development </a:t>
            </a:r>
          </a:p>
          <a:p>
            <a:pPr algn="just" eaLnBrk="1" hangingPunct="1">
              <a:lnSpc>
                <a:spcPct val="200000"/>
              </a:lnSpc>
            </a:pPr>
            <a:r>
              <a:rPr lang="en-US" altLang="en-US" sz="1600" b="1"/>
              <a:t>Achievements </a:t>
            </a:r>
            <a:r>
              <a:rPr lang="en-US" altLang="en-US" sz="1600"/>
              <a:t>– GPAT (2017, 2021), PET (2021)</a:t>
            </a:r>
          </a:p>
        </p:txBody>
      </p:sp>
      <p:pic>
        <p:nvPicPr>
          <p:cNvPr id="22533" name="Content Placeholder 6" descr="IMG-20190814-WA0008.jpg"/>
          <p:cNvPicPr>
            <a:picLocks noChangeAspect="1"/>
          </p:cNvPicPr>
          <p:nvPr/>
        </p:nvPicPr>
        <p:blipFill>
          <a:blip r:embed="rId3" cstate="print"/>
          <a:srcRect l="6667"/>
          <a:stretch>
            <a:fillRect/>
          </a:stretch>
        </p:blipFill>
        <p:spPr bwMode="auto">
          <a:xfrm>
            <a:off x="6324600" y="742950"/>
            <a:ext cx="1905000" cy="179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TextBox 3"/>
          <p:cNvSpPr txBox="1">
            <a:spLocks noChangeArrowheads="1"/>
          </p:cNvSpPr>
          <p:nvPr/>
        </p:nvSpPr>
        <p:spPr bwMode="auto">
          <a:xfrm>
            <a:off x="685800" y="4476750"/>
            <a:ext cx="1752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400" b="1" i="1">
                <a:solidFill>
                  <a:srgbClr val="FF0000"/>
                </a:solidFill>
              </a:rPr>
              <a:t>Exam incharge </a:t>
            </a:r>
          </a:p>
        </p:txBody>
      </p:sp>
      <p:sp>
        <p:nvSpPr>
          <p:cNvPr id="22535" name="Slide Number Placeholder 1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EE8E7C9-30C3-4533-BA18-1123F60C992F}" type="slidenum">
              <a:rPr lang="en-US" altLang="en-US"/>
              <a:pPr/>
              <a:t>12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 descr="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Box 3"/>
          <p:cNvSpPr txBox="1">
            <a:spLocks noChangeArrowheads="1"/>
          </p:cNvSpPr>
          <p:nvPr/>
        </p:nvSpPr>
        <p:spPr bwMode="auto">
          <a:xfrm>
            <a:off x="685800" y="666750"/>
            <a:ext cx="5791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IN" sz="1600" b="1" dirty="0">
                <a:solidFill>
                  <a:schemeClr val="accent6">
                    <a:lumMod val="75000"/>
                  </a:schemeClr>
                </a:solidFill>
              </a:rPr>
              <a:t>Faculty Name: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Mr.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</a:rPr>
              <a:t>Amol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 N.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</a:rPr>
              <a:t>Lonarkar</a:t>
            </a:r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556" name="TextBox 4"/>
          <p:cNvSpPr txBox="1">
            <a:spLocks noChangeArrowheads="1"/>
          </p:cNvSpPr>
          <p:nvPr/>
        </p:nvSpPr>
        <p:spPr bwMode="auto">
          <a:xfrm>
            <a:off x="685800" y="1352550"/>
            <a:ext cx="69342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200000"/>
              </a:lnSpc>
            </a:pPr>
            <a:r>
              <a:rPr lang="en-IN" altLang="en-US" sz="1600" b="1"/>
              <a:t>Qualification</a:t>
            </a:r>
            <a:r>
              <a:rPr lang="en-IN" altLang="en-US" sz="1600"/>
              <a:t> – M. Pharma (QA)       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/>
              <a:t>Experience </a:t>
            </a:r>
            <a:r>
              <a:rPr lang="en-IN" altLang="en-US" sz="1600"/>
              <a:t>– Industrial Experience 07 Years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/>
              <a:t>	  - Academic experience 01 Years 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/>
              <a:t>Research paper published </a:t>
            </a:r>
            <a:r>
              <a:rPr lang="en-IN" altLang="en-US" sz="1600"/>
              <a:t>: 01</a:t>
            </a:r>
          </a:p>
          <a:p>
            <a:pPr algn="just" eaLnBrk="1" hangingPunct="1">
              <a:lnSpc>
                <a:spcPct val="200000"/>
              </a:lnSpc>
            </a:pPr>
            <a:r>
              <a:rPr lang="en-IN" altLang="en-US" sz="1600" b="1"/>
              <a:t>Research area </a:t>
            </a:r>
            <a:r>
              <a:rPr lang="en-IN" altLang="en-US" sz="1600"/>
              <a:t>– Pharmaceutical Regulatory affairs </a:t>
            </a:r>
            <a:endParaRPr lang="en-US" altLang="en-US" sz="1600"/>
          </a:p>
          <a:p>
            <a:pPr algn="just" eaLnBrk="1" hangingPunct="1">
              <a:lnSpc>
                <a:spcPct val="200000"/>
              </a:lnSpc>
            </a:pPr>
            <a:r>
              <a:rPr lang="en-US" altLang="en-US" sz="1600" b="1"/>
              <a:t>Achievements</a:t>
            </a:r>
            <a:r>
              <a:rPr lang="en-US" altLang="en-US" sz="1600"/>
              <a:t> – RA Dept Manager in MNC : Microgen Hygine PVT LTD </a:t>
            </a:r>
          </a:p>
        </p:txBody>
      </p:sp>
      <p:pic>
        <p:nvPicPr>
          <p:cNvPr id="23557" name="Picture 5" descr="F:\ANL\Induction Docs\Mr. A. N. Lonarkar.png"/>
          <p:cNvPicPr>
            <a:picLocks noChangeAspect="1" noChangeArrowheads="1"/>
          </p:cNvPicPr>
          <p:nvPr/>
        </p:nvPicPr>
        <p:blipFill>
          <a:blip r:embed="rId3" cstate="print"/>
          <a:srcRect l="33333" b="39131"/>
          <a:stretch>
            <a:fillRect/>
          </a:stretch>
        </p:blipFill>
        <p:spPr bwMode="auto">
          <a:xfrm>
            <a:off x="6477000" y="744538"/>
            <a:ext cx="1752600" cy="152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Slide Number Placeholder 1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3CD4052-402E-4975-9CA3-6FD8AD0AC420}" type="slidenum">
              <a:rPr lang="en-US" altLang="en-US"/>
              <a:pPr/>
              <a:t>13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" descr="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extBox 3"/>
          <p:cNvSpPr txBox="1">
            <a:spLocks noChangeArrowheads="1"/>
          </p:cNvSpPr>
          <p:nvPr/>
        </p:nvSpPr>
        <p:spPr bwMode="auto">
          <a:xfrm>
            <a:off x="152400" y="666750"/>
            <a:ext cx="480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IN" sz="1600" b="1" dirty="0">
                <a:solidFill>
                  <a:schemeClr val="accent6">
                    <a:lumMod val="75000"/>
                  </a:schemeClr>
                </a:solidFill>
              </a:rPr>
              <a:t>Faculty Name: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Dr.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</a:rPr>
              <a:t>Darakhshan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</a:rPr>
              <a:t>Afreen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</a:rPr>
              <a:t>Shaikh</a:t>
            </a:r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3797" name="Slide Number Placeholder 1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FBB447F-91DA-4012-A341-B2FA22659AA6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2400" y="1200150"/>
            <a:ext cx="8534400" cy="38862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Associate Professor - Department of Quality Assurance)</a:t>
            </a:r>
          </a:p>
          <a:p>
            <a:pPr>
              <a:buNone/>
            </a:pPr>
            <a:endParaRPr lang="en-US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Qualification: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M-Pharmacy (Quality Assurance), Ph.D.(Technology)</a:t>
            </a:r>
          </a:p>
          <a:p>
            <a:pPr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Experience: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09 years</a:t>
            </a:r>
          </a:p>
          <a:p>
            <a:pPr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Research Papers Published: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09 National:   01    International:   08</a:t>
            </a:r>
          </a:p>
          <a:p>
            <a:pPr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Poster Presentations: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05</a:t>
            </a:r>
          </a:p>
          <a:p>
            <a:pPr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Patents: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02 National:   01    International:   01</a:t>
            </a:r>
          </a:p>
          <a:p>
            <a:pPr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Book Chapters: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01</a:t>
            </a:r>
          </a:p>
          <a:p>
            <a:pPr>
              <a:buNone/>
            </a:pP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Achievements:</a:t>
            </a:r>
          </a:p>
          <a:p>
            <a:pPr algn="just"/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Goldmedalist</a:t>
            </a:r>
            <a:endParaRPr lang="en-US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BAMU First University Topper B-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Pharm+M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-Pharm (Six Years).</a:t>
            </a:r>
          </a:p>
          <a:p>
            <a:pPr algn="just"/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Vaishvik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Shikshak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Ratan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Award 2024.</a:t>
            </a:r>
          </a:p>
          <a:p>
            <a:pPr algn="just"/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Nari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Shakti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Shiromani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Award 2023.</a:t>
            </a:r>
          </a:p>
          <a:p>
            <a:pPr algn="just"/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Biblography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Published in Asian Admirable Achievers.2023.</a:t>
            </a:r>
          </a:p>
          <a:p>
            <a:pPr algn="just"/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Best Educationist Award 2022.</a:t>
            </a:r>
          </a:p>
          <a:p>
            <a:pPr algn="just"/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Bharat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Gaurav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Puraskar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2022.</a:t>
            </a:r>
          </a:p>
          <a:p>
            <a:pPr algn="just"/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Dr. APJ Abdul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Kalam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Lifetime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Achivement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National Award 2021.</a:t>
            </a:r>
          </a:p>
          <a:p>
            <a:pPr algn="just"/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PG Guide (in Quality Assurance) approval from Mumbai University.</a:t>
            </a:r>
          </a:p>
          <a:p>
            <a:pPr algn="just"/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Young Achiever Award 2018.</a:t>
            </a:r>
          </a:p>
          <a:p>
            <a:pPr algn="just"/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Madhusudhan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Bhaskar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Gharpure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Paritoshak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Award 2013.</a:t>
            </a:r>
          </a:p>
          <a:p>
            <a:pPr algn="just"/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Qualified GPAT 2013.</a:t>
            </a:r>
          </a:p>
          <a:p>
            <a:pPr>
              <a:buNone/>
            </a:pPr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C:\Users\HP\Downloads\IMG_20240218_2213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9844" y="304799"/>
            <a:ext cx="1975556" cy="15088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1058</TotalTime>
  <Words>395</Words>
  <Application>Microsoft Office PowerPoint</Application>
  <PresentationFormat>On-screen Show (16:9)</PresentationFormat>
  <Paragraphs>117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Web Computers</cp:lastModifiedBy>
  <cp:revision>171</cp:revision>
  <dcterms:created xsi:type="dcterms:W3CDTF">2006-08-16T00:00:00Z</dcterms:created>
  <dcterms:modified xsi:type="dcterms:W3CDTF">2024-11-07T12:55:12Z</dcterms:modified>
</cp:coreProperties>
</file>